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1" r:id="rId3"/>
    <p:sldId id="260" r:id="rId4"/>
    <p:sldId id="257" r:id="rId5"/>
    <p:sldId id="258" r:id="rId6"/>
    <p:sldId id="259" r:id="rId7"/>
    <p:sldId id="261" r:id="rId8"/>
    <p:sldId id="262" r:id="rId9"/>
    <p:sldId id="282" r:id="rId10"/>
    <p:sldId id="268" r:id="rId11"/>
    <p:sldId id="283" r:id="rId12"/>
    <p:sldId id="284" r:id="rId13"/>
    <p:sldId id="263" r:id="rId14"/>
    <p:sldId id="264" r:id="rId15"/>
    <p:sldId id="265" r:id="rId16"/>
    <p:sldId id="286" r:id="rId17"/>
    <p:sldId id="266" r:id="rId18"/>
    <p:sldId id="287" r:id="rId19"/>
    <p:sldId id="288" r:id="rId20"/>
    <p:sldId id="289" r:id="rId21"/>
    <p:sldId id="290" r:id="rId22"/>
    <p:sldId id="267" r:id="rId23"/>
    <p:sldId id="270" r:id="rId24"/>
    <p:sldId id="271" r:id="rId25"/>
    <p:sldId id="291" r:id="rId26"/>
    <p:sldId id="274" r:id="rId27"/>
    <p:sldId id="292" r:id="rId28"/>
    <p:sldId id="293" r:id="rId29"/>
    <p:sldId id="294" r:id="rId30"/>
    <p:sldId id="295" r:id="rId31"/>
    <p:sldId id="272" r:id="rId32"/>
    <p:sldId id="273" r:id="rId33"/>
    <p:sldId id="296" r:id="rId34"/>
    <p:sldId id="297" r:id="rId35"/>
    <p:sldId id="276" r:id="rId36"/>
    <p:sldId id="27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54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29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96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91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96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27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8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28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79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0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85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D2030A5-06E2-4AB9-8F1F-071E475ECEA7}" type="datetimeFigureOut">
              <a:rPr lang="it-IT" smtClean="0"/>
              <a:t>01/11/2020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0A19EE-6A7E-4BC3-9E9A-CBDA9B36AA31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3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4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32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35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2.xml"/><Relationship Id="rId5" Type="http://schemas.microsoft.com/office/2007/relationships/media" Target="../media/media10.wav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32.png"/><Relationship Id="rId3" Type="http://schemas.microsoft.com/office/2007/relationships/media" Target="../media/media14.wav"/><Relationship Id="rId7" Type="http://schemas.microsoft.com/office/2007/relationships/media" Target="../media/media16.wav"/><Relationship Id="rId12" Type="http://schemas.openxmlformats.org/officeDocument/2006/relationships/image" Target="../media/image36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4.wav"/><Relationship Id="rId9" Type="http://schemas.microsoft.com/office/2007/relationships/media" Target="../media/media17.wav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13" Type="http://schemas.openxmlformats.org/officeDocument/2006/relationships/image" Target="../media/image32.png"/><Relationship Id="rId3" Type="http://schemas.microsoft.com/office/2007/relationships/media" Target="../media/media19.wav"/><Relationship Id="rId7" Type="http://schemas.microsoft.com/office/2007/relationships/media" Target="../media/media16.wav"/><Relationship Id="rId12" Type="http://schemas.openxmlformats.org/officeDocument/2006/relationships/image" Target="../media/image37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openxmlformats.org/officeDocument/2006/relationships/slideLayout" Target="../slideLayouts/slideLayout2.xml"/><Relationship Id="rId5" Type="http://schemas.microsoft.com/office/2007/relationships/media" Target="../media/media20.wav"/><Relationship Id="rId10" Type="http://schemas.openxmlformats.org/officeDocument/2006/relationships/audio" Target="../media/media17.wav"/><Relationship Id="rId4" Type="http://schemas.openxmlformats.org/officeDocument/2006/relationships/audio" Target="../media/media19.wav"/><Relationship Id="rId9" Type="http://schemas.microsoft.com/office/2007/relationships/media" Target="../media/media17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016D66-5CAF-42DF-86F6-DADBE450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CDMA Transmission 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Jamming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Queue Theory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CAE51A-0A16-492F-86E3-CC3BCF8526C3}"/>
              </a:ext>
            </a:extLst>
          </p:cNvPr>
          <p:cNvSpPr txBox="1"/>
          <p:nvPr/>
        </p:nvSpPr>
        <p:spPr>
          <a:xfrm>
            <a:off x="1100051" y="5225240"/>
            <a:ext cx="100584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it-IT" sz="2800" dirty="0">
                <a:solidFill>
                  <a:srgbClr val="FFFFFF"/>
                </a:solidFill>
              </a:rPr>
              <a:t>Bartolomeo Elia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Giovanni Rescinito</a:t>
            </a:r>
            <a:br>
              <a:rPr lang="it-IT" sz="2800" dirty="0">
                <a:solidFill>
                  <a:srgbClr val="FFFFFF"/>
                </a:solidFill>
              </a:rPr>
            </a:br>
            <a:r>
              <a:rPr lang="it-IT" sz="2800" dirty="0">
                <a:solidFill>
                  <a:srgbClr val="FFFFFF"/>
                </a:solidFill>
              </a:rPr>
              <a:t>Giuseppe Seccia</a:t>
            </a:r>
          </a:p>
        </p:txBody>
      </p:sp>
    </p:spTree>
    <p:extLst>
      <p:ext uri="{BB962C8B-B14F-4D97-AF65-F5344CB8AC3E}">
        <p14:creationId xmlns:p14="http://schemas.microsoft.com/office/powerpoint/2010/main" val="173775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BB9DB55F-0520-4388-8C25-EF351794D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4511" r="7846" b="3864"/>
          <a:stretch/>
        </p:blipFill>
        <p:spPr>
          <a:xfrm>
            <a:off x="2026596" y="1871695"/>
            <a:ext cx="8199768" cy="44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>
                    <a:latin typeface="+mn-lt"/>
                  </a:rPr>
                  <a:t> </a:t>
                </a:r>
                <a:r>
                  <a:rPr lang="it-IT" dirty="0"/>
                  <a:t>and #Users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525AF291-7ECB-4F19-8C1A-EB341754A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4" t="6288" r="8500" b="4834"/>
          <a:stretch/>
        </p:blipFill>
        <p:spPr>
          <a:xfrm>
            <a:off x="1900703" y="1811162"/>
            <a:ext cx="8390593" cy="44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0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000" dirty="0"/>
                  <a:t> </a:t>
                </a:r>
                <a:r>
                  <a:rPr lang="it-IT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4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it-IT" sz="40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15F66D7-7108-4AC5-BBBA-282178964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B328E56-AF82-45F3-94AB-4CCBF86E4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128" r="8500" b="4996"/>
          <a:stretch/>
        </p:blipFill>
        <p:spPr>
          <a:xfrm>
            <a:off x="1873222" y="1811206"/>
            <a:ext cx="8445555" cy="44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C11F16-22A2-411F-B574-42C7E5C3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Jamming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3536EA-C87A-441C-9FDD-FC9F28599F71}"/>
              </a:ext>
            </a:extLst>
          </p:cNvPr>
          <p:cNvSpPr txBox="1"/>
          <p:nvPr/>
        </p:nvSpPr>
        <p:spPr>
          <a:xfrm>
            <a:off x="1097281" y="1943887"/>
            <a:ext cx="646111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Trasmissione di un segnale ad alta potenza allo scopo di interferire nelle comunicazioni esistenti riducendo il rapporto segnale-rumore al ricevitore.</a:t>
            </a:r>
          </a:p>
          <a:p>
            <a:pPr>
              <a:lnSpc>
                <a:spcPct val="150000"/>
              </a:lnSpc>
            </a:pPr>
            <a:r>
              <a:rPr lang="it-IT" dirty="0"/>
              <a:t>Si analizza l’effetto di un segnale di Jamming in una comunicazione CDMA in termini di Bit Error Rate e l’impatto in termini di potenza. </a:t>
            </a:r>
          </a:p>
          <a:p>
            <a:pPr>
              <a:lnSpc>
                <a:spcPct val="150000"/>
              </a:lnSpc>
            </a:pPr>
            <a:r>
              <a:rPr lang="it-IT" dirty="0"/>
              <a:t>Esistono differenti tipologie di Jammer di cui sono stati analizzati: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Broadband Jammer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Single-Tone Jammer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Multi-Tone Jammer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14E76B3-5CD4-4EC9-B032-59E8642DD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16" y="2256575"/>
            <a:ext cx="3211664" cy="3255065"/>
          </a:xfrm>
          <a:prstGeom prst="rect">
            <a:avLst/>
          </a:prstGeom>
        </p:spPr>
      </p:pic>
      <p:pic>
        <p:nvPicPr>
          <p:cNvPr id="7" name="Immagine 6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496BD4EB-C3E9-4E82-9B0D-BFEFD637D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32" y="2105843"/>
            <a:ext cx="3880443" cy="38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4BD9B-2070-45FB-A150-878DCCED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Broadband Jammer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FFA43F-4006-476B-AE27-59F7E0445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 t="3269" r="7245" b="53176"/>
          <a:stretch/>
        </p:blipFill>
        <p:spPr>
          <a:xfrm>
            <a:off x="4538517" y="2263760"/>
            <a:ext cx="6527863" cy="36613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4CD749-96F3-4239-94AC-7B7531E03C47}"/>
              </a:ext>
            </a:extLst>
          </p:cNvPr>
          <p:cNvSpPr txBox="1"/>
          <p:nvPr/>
        </p:nvSpPr>
        <p:spPr>
          <a:xfrm>
            <a:off x="1097280" y="1836423"/>
            <a:ext cx="996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0" i="0" dirty="0">
                <a:solidFill>
                  <a:srgbClr val="000000"/>
                </a:solidFill>
                <a:effectLst/>
              </a:rPr>
              <a:t>Anche noto come Barrage Jammer, modella una sequenza di rumore gaussiano bianco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b="0" i="0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/>
              <p:nvPr/>
            </p:nvSpPr>
            <p:spPr>
              <a:xfrm>
                <a:off x="1097280" y="2678765"/>
                <a:ext cx="3381414" cy="2141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it-IT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/>
                  <a:t>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it-IT" dirty="0"/>
                  <a:t> sequenza incorrelata di variabili aleatorie gaussiane a media zero e varianza unitaria.</a:t>
                </a: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8F25178-0366-4B14-89D4-4E95AA34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678765"/>
                <a:ext cx="3381414" cy="2141420"/>
              </a:xfrm>
              <a:prstGeom prst="rect">
                <a:avLst/>
              </a:prstGeom>
              <a:blipFill>
                <a:blip r:embed="rId3"/>
                <a:stretch>
                  <a:fillRect l="-1441" b="-34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2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Tone Jammer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621779-6C0D-4219-9407-3D411B9B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8" t="3057" r="8500" b="53958"/>
          <a:stretch/>
        </p:blipFill>
        <p:spPr>
          <a:xfrm>
            <a:off x="6126480" y="3584214"/>
            <a:ext cx="4678369" cy="25875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A77713E-D073-4B5D-9C3A-61396B8E4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0" t="4444" r="8198" b="54996"/>
          <a:stretch/>
        </p:blipFill>
        <p:spPr>
          <a:xfrm>
            <a:off x="1097280" y="3672192"/>
            <a:ext cx="4513635" cy="2441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95" y="2762801"/>
                <a:ext cx="142006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Segnale non modulato con potenza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 nella banda del segnale </a:t>
                </a:r>
                <a:r>
                  <a:rPr lang="it-IT" b="0" i="1" dirty="0" err="1">
                    <a:solidFill>
                      <a:srgbClr val="000000"/>
                    </a:solidFill>
                    <a:effectLst/>
                  </a:rPr>
                  <a:t>spreaded</a:t>
                </a:r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. </a:t>
                </a:r>
                <a:r>
                  <a:rPr lang="it-IT" dirty="0">
                    <a:solidFill>
                      <a:srgbClr val="000000"/>
                    </a:solidFill>
                  </a:rPr>
                  <a:t>Rappresenta un impulso in frequenza centrato nella frequenza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i="0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68645"/>
              </a:xfrm>
              <a:prstGeom prst="rect">
                <a:avLst/>
              </a:prstGeom>
              <a:blipFill>
                <a:blip r:embed="rId5"/>
                <a:stretch>
                  <a:fillRect l="-489" t="-3636" b="-1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/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3C9DAB-EBA5-44AE-BB97-FB03F32E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844" y="3245870"/>
                <a:ext cx="351764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/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9F90289-B22A-4C01-B01D-561A9AB4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77" y="3227096"/>
                <a:ext cx="351764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7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142E90-9502-40FF-8CA2-EC9A2DA2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 Tone Jammer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/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  <m:r>
                            <m:rPr>
                              <m:sty m:val="p"/>
                            </m:rPr>
                            <a:rPr lang="it-IT" sz="28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⁡(2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82C6D7-6C1C-411A-AB27-9D01D969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80" y="3336587"/>
                <a:ext cx="2232381" cy="1299395"/>
              </a:xfrm>
              <a:prstGeom prst="rect">
                <a:avLst/>
              </a:prstGeom>
              <a:blipFill>
                <a:blip r:embed="rId2"/>
                <a:stretch>
                  <a:fillRect r="-226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/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Segnale non modulato con potenza totale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 nella banda del segnale </a:t>
                </a:r>
                <a:r>
                  <a:rPr lang="it-IT" b="0" i="1" dirty="0" err="1">
                    <a:solidFill>
                      <a:srgbClr val="000000"/>
                    </a:solidFill>
                    <a:effectLst/>
                  </a:rPr>
                  <a:t>spreaded</a:t>
                </a:r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. </a:t>
                </a:r>
                <a:r>
                  <a:rPr lang="it-IT" dirty="0">
                    <a:solidFill>
                      <a:srgbClr val="000000"/>
                    </a:solidFill>
                  </a:rPr>
                  <a:t>Rappresenta un treno di impulsi centrati a frequenze differenti.</a:t>
                </a:r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9019529-33DA-46AC-9ADB-9CE038B0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36423"/>
                <a:ext cx="9969100" cy="672556"/>
              </a:xfrm>
              <a:prstGeom prst="rect">
                <a:avLst/>
              </a:prstGeom>
              <a:blipFill>
                <a:blip r:embed="rId3"/>
                <a:stretch>
                  <a:fillRect l="-489" t="-3604" b="-126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71ECBCD-A16F-4279-BDDB-27FFD3A60D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t="3219" r="7207" b="52342"/>
          <a:stretch/>
        </p:blipFill>
        <p:spPr>
          <a:xfrm>
            <a:off x="4599147" y="2512926"/>
            <a:ext cx="6556533" cy="36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26086" r="7574" b="7521"/>
          <a:stretch/>
        </p:blipFill>
        <p:spPr>
          <a:xfrm>
            <a:off x="904870" y="1928192"/>
            <a:ext cx="10382259" cy="41744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/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#User =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9E98A4-4A42-4535-B639-25BC98C28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673" y="1833825"/>
                <a:ext cx="1177046" cy="646331"/>
              </a:xfrm>
              <a:prstGeom prst="rect">
                <a:avLst/>
              </a:prstGeom>
              <a:blipFill>
                <a:blip r:embed="rId3"/>
                <a:stretch>
                  <a:fillRect l="-4145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11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0C83E-ABF7-4094-B73D-DFC31765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826" r="6955" b="5684"/>
          <a:stretch/>
        </p:blipFill>
        <p:spPr>
          <a:xfrm>
            <a:off x="1291093" y="1786348"/>
            <a:ext cx="9670774" cy="45150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448A45-93F2-4976-BD17-E4ABCD803E66}"/>
              </a:ext>
            </a:extLst>
          </p:cNvPr>
          <p:cNvSpPr txBox="1"/>
          <p:nvPr/>
        </p:nvSpPr>
        <p:spPr>
          <a:xfrm>
            <a:off x="5327190" y="1786348"/>
            <a:ext cx="1598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Jamming </a:t>
            </a:r>
            <a:r>
              <a:rPr lang="it-IT" sz="1200" b="1" dirty="0" err="1"/>
              <a:t>intensity</a:t>
            </a:r>
            <a:r>
              <a:rPr lang="it-IT" sz="1200" b="1" dirty="0"/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20002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428569-EEB8-4CD9-B12D-11897FD1C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t="3194" r="8582" b="36773"/>
          <a:stretch/>
        </p:blipFill>
        <p:spPr>
          <a:xfrm>
            <a:off x="718687" y="2067339"/>
            <a:ext cx="10754626" cy="39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5F7F0-CB4D-4094-B488-B2CB338A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cxnSp>
        <p:nvCxnSpPr>
          <p:cNvPr id="9" name="Straight Connector 27">
            <a:extLst>
              <a:ext uri="{FF2B5EF4-FFF2-40B4-BE49-F238E27FC236}">
                <a16:creationId xmlns:a16="http://schemas.microsoft.com/office/drawing/2014/main" id="{6490F54B-7F97-4BEB-A32B-895926D4BF95}"/>
              </a:ext>
            </a:extLst>
          </p:cNvPr>
          <p:cNvCxnSpPr>
            <a:cxnSpLocks/>
            <a:stCxn id="15" idx="2"/>
            <a:endCxn id="13" idx="6"/>
          </p:cNvCxnSpPr>
          <p:nvPr/>
        </p:nvCxnSpPr>
        <p:spPr>
          <a:xfrm flipH="1" flipV="1">
            <a:off x="6074309" y="3550722"/>
            <a:ext cx="3002284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3">
            <a:extLst>
              <a:ext uri="{FF2B5EF4-FFF2-40B4-BE49-F238E27FC236}">
                <a16:creationId xmlns:a16="http://schemas.microsoft.com/office/drawing/2014/main" id="{051E4495-20C4-4A56-BCFA-E5BB893BE64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804723" y="3550722"/>
            <a:ext cx="2681106" cy="150625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">
            <a:extLst>
              <a:ext uri="{FF2B5EF4-FFF2-40B4-BE49-F238E27FC236}">
                <a16:creationId xmlns:a16="http://schemas.microsoft.com/office/drawing/2014/main" id="{35E8DEF0-5FE2-44D6-ADF3-A4FB8E175696}"/>
              </a:ext>
            </a:extLst>
          </p:cNvPr>
          <p:cNvSpPr/>
          <p:nvPr/>
        </p:nvSpPr>
        <p:spPr>
          <a:xfrm>
            <a:off x="2216243" y="4762735"/>
            <a:ext cx="588480" cy="58848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607F4FD9-1162-45A3-AD5F-93C636E8E456}"/>
              </a:ext>
            </a:extLst>
          </p:cNvPr>
          <p:cNvSpPr txBox="1"/>
          <p:nvPr/>
        </p:nvSpPr>
        <p:spPr>
          <a:xfrm>
            <a:off x="231883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813C0E-6CC1-40B9-98E7-986FD5BDB535}"/>
              </a:ext>
            </a:extLst>
          </p:cNvPr>
          <p:cNvSpPr/>
          <p:nvPr/>
        </p:nvSpPr>
        <p:spPr>
          <a:xfrm>
            <a:off x="5485829" y="3256482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E72E-766B-42BD-95D7-34072DC39696}"/>
              </a:ext>
            </a:extLst>
          </p:cNvPr>
          <p:cNvSpPr txBox="1"/>
          <p:nvPr/>
        </p:nvSpPr>
        <p:spPr>
          <a:xfrm>
            <a:off x="5588417" y="3227556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1F0F12-BE57-4698-AC88-DEA1D6F09770}"/>
              </a:ext>
            </a:extLst>
          </p:cNvPr>
          <p:cNvSpPr/>
          <p:nvPr/>
        </p:nvSpPr>
        <p:spPr>
          <a:xfrm>
            <a:off x="9076593" y="4762735"/>
            <a:ext cx="588480" cy="58848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3C2A8-6E25-489D-93B6-D47C5F2EBDF3}"/>
              </a:ext>
            </a:extLst>
          </p:cNvPr>
          <p:cNvSpPr txBox="1"/>
          <p:nvPr/>
        </p:nvSpPr>
        <p:spPr>
          <a:xfrm>
            <a:off x="9179181" y="4733809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3" name="Group 95">
            <a:extLst>
              <a:ext uri="{FF2B5EF4-FFF2-40B4-BE49-F238E27FC236}">
                <a16:creationId xmlns:a16="http://schemas.microsoft.com/office/drawing/2014/main" id="{4D698765-F461-4B89-BB8D-7659BC88003A}"/>
              </a:ext>
            </a:extLst>
          </p:cNvPr>
          <p:cNvGrpSpPr/>
          <p:nvPr/>
        </p:nvGrpSpPr>
        <p:grpSpPr>
          <a:xfrm>
            <a:off x="1484496" y="3569710"/>
            <a:ext cx="2126507" cy="1149636"/>
            <a:chOff x="378640" y="3809602"/>
            <a:chExt cx="2126507" cy="1149636"/>
          </a:xfrm>
        </p:grpSpPr>
        <p:sp>
          <p:nvSpPr>
            <p:cNvPr id="24" name="TextBox 82">
              <a:extLst>
                <a:ext uri="{FF2B5EF4-FFF2-40B4-BE49-F238E27FC236}">
                  <a16:creationId xmlns:a16="http://schemas.microsoft.com/office/drawing/2014/main" id="{3E18B15F-58E2-4D67-BD2A-1B3319A7D267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CDMA</a:t>
              </a:r>
            </a:p>
          </p:txBody>
        </p:sp>
        <p:sp>
          <p:nvSpPr>
            <p:cNvPr id="25" name="TextBox 83">
              <a:extLst>
                <a:ext uri="{FF2B5EF4-FFF2-40B4-BE49-F238E27FC236}">
                  <a16:creationId xmlns:a16="http://schemas.microsoft.com/office/drawing/2014/main" id="{D32F0C48-30B3-48B0-9054-1D0B2A06814A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PN Codes 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M-Sequence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6" name="Group 96">
            <a:extLst>
              <a:ext uri="{FF2B5EF4-FFF2-40B4-BE49-F238E27FC236}">
                <a16:creationId xmlns:a16="http://schemas.microsoft.com/office/drawing/2014/main" id="{53349D1F-6B21-4595-934C-87F9A69C502A}"/>
              </a:ext>
            </a:extLst>
          </p:cNvPr>
          <p:cNvGrpSpPr/>
          <p:nvPr/>
        </p:nvGrpSpPr>
        <p:grpSpPr>
          <a:xfrm>
            <a:off x="4716814" y="2317354"/>
            <a:ext cx="2126507" cy="903414"/>
            <a:chOff x="2281192" y="2835528"/>
            <a:chExt cx="2126507" cy="903414"/>
          </a:xfrm>
        </p:grpSpPr>
        <p:sp>
          <p:nvSpPr>
            <p:cNvPr id="27" name="TextBox 84">
              <a:extLst>
                <a:ext uri="{FF2B5EF4-FFF2-40B4-BE49-F238E27FC236}">
                  <a16:creationId xmlns:a16="http://schemas.microsoft.com/office/drawing/2014/main" id="{E402B914-1CEE-4B72-AC99-6EB57B778D61}"/>
                </a:ext>
              </a:extLst>
            </p:cNvPr>
            <p:cNvSpPr txBox="1"/>
            <p:nvPr/>
          </p:nvSpPr>
          <p:spPr>
            <a:xfrm>
              <a:off x="2281192" y="2835528"/>
              <a:ext cx="21265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</a:rPr>
                <a:t>Jamming</a:t>
              </a:r>
            </a:p>
          </p:txBody>
        </p:sp>
        <p:sp>
          <p:nvSpPr>
            <p:cNvPr id="28" name="TextBox 85">
              <a:extLst>
                <a:ext uri="{FF2B5EF4-FFF2-40B4-BE49-F238E27FC236}">
                  <a16:creationId xmlns:a16="http://schemas.microsoft.com/office/drawing/2014/main" id="{6087BE9C-34FA-4A48-8C4C-34609E2638D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Jammer Types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Simulations</a:t>
              </a:r>
            </a:p>
          </p:txBody>
        </p:sp>
      </p:grpSp>
      <p:grpSp>
        <p:nvGrpSpPr>
          <p:cNvPr id="29" name="Group 99">
            <a:extLst>
              <a:ext uri="{FF2B5EF4-FFF2-40B4-BE49-F238E27FC236}">
                <a16:creationId xmlns:a16="http://schemas.microsoft.com/office/drawing/2014/main" id="{C6D6E3BA-66A4-4DB4-93F3-A173AF5880F9}"/>
              </a:ext>
            </a:extLst>
          </p:cNvPr>
          <p:cNvGrpSpPr/>
          <p:nvPr/>
        </p:nvGrpSpPr>
        <p:grpSpPr>
          <a:xfrm>
            <a:off x="8307578" y="3769765"/>
            <a:ext cx="2126507" cy="903414"/>
            <a:chOff x="4246516" y="3872063"/>
            <a:chExt cx="2126507" cy="903414"/>
          </a:xfrm>
        </p:grpSpPr>
        <p:sp>
          <p:nvSpPr>
            <p:cNvPr id="30" name="TextBox 86">
              <a:extLst>
                <a:ext uri="{FF2B5EF4-FFF2-40B4-BE49-F238E27FC236}">
                  <a16:creationId xmlns:a16="http://schemas.microsoft.com/office/drawing/2014/main" id="{B4C35E08-043A-483C-B556-4BFDA3CA2E11}"/>
                </a:ext>
              </a:extLst>
            </p:cNvPr>
            <p:cNvSpPr txBox="1"/>
            <p:nvPr/>
          </p:nvSpPr>
          <p:spPr>
            <a:xfrm>
              <a:off x="4246516" y="3872063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Queue Theory</a:t>
              </a:r>
            </a:p>
          </p:txBody>
        </p:sp>
        <p:sp>
          <p:nvSpPr>
            <p:cNvPr id="31" name="TextBox 87">
              <a:extLst>
                <a:ext uri="{FF2B5EF4-FFF2-40B4-BE49-F238E27FC236}">
                  <a16:creationId xmlns:a16="http://schemas.microsoft.com/office/drawing/2014/main" id="{34EB48CD-F114-4C16-9445-A15EB50C8932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M/M/K</a:t>
              </a:r>
            </a:p>
            <a:p>
              <a:pPr algn="ctr"/>
              <a:r>
                <a:rPr lang="en-US" sz="1600" b="1" dirty="0">
                  <a:solidFill>
                    <a:srgbClr val="A6A6A6"/>
                  </a:solidFill>
                </a:rPr>
                <a:t>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8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AA0094-357F-4857-9FAE-D81AE873A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t="3771" r="7228" b="6411"/>
          <a:stretch/>
        </p:blipFill>
        <p:spPr>
          <a:xfrm>
            <a:off x="1066800" y="1940093"/>
            <a:ext cx="10058400" cy="43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3B1DB-8C4D-463A-9550-4324F42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with Jamming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54C253-0E2E-4700-B840-DE48C962B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3439" r="7065" b="5091"/>
          <a:stretch/>
        </p:blipFill>
        <p:spPr>
          <a:xfrm>
            <a:off x="1237752" y="1823984"/>
            <a:ext cx="9716495" cy="44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Intensity and Type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7C1918-B5B4-4EB0-BCA1-5961A77DB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5437" r="7934" b="4043"/>
          <a:stretch/>
        </p:blipFill>
        <p:spPr>
          <a:xfrm>
            <a:off x="1816054" y="1787174"/>
            <a:ext cx="8559891" cy="45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AA9B3-BA66-4900-A738-8CA70BC2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BER varying Jamming Type and #User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8C48F5-07B3-4EDB-8F92-AEF369EE7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5481" r="7367" b="5966"/>
          <a:stretch/>
        </p:blipFill>
        <p:spPr>
          <a:xfrm>
            <a:off x="1097280" y="1792892"/>
            <a:ext cx="7803529" cy="448144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A3859B-D729-4B84-80B0-DA64C27F1850}"/>
              </a:ext>
            </a:extLst>
          </p:cNvPr>
          <p:cNvSpPr txBox="1"/>
          <p:nvPr/>
        </p:nvSpPr>
        <p:spPr>
          <a:xfrm>
            <a:off x="8900809" y="2101175"/>
            <a:ext cx="243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10</a:t>
            </a:r>
          </a:p>
        </p:txBody>
      </p:sp>
    </p:spTree>
    <p:extLst>
      <p:ext uri="{BB962C8B-B14F-4D97-AF65-F5344CB8AC3E}">
        <p14:creationId xmlns:p14="http://schemas.microsoft.com/office/powerpoint/2010/main" val="14772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BER varying Jamming Type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48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4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4800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57AA9B3-BA66-4900-A738-8CA70BC20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226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8D59CEC-44E6-4DB8-8AC3-A935156B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5642" r="7925" b="5481"/>
          <a:stretch/>
        </p:blipFill>
        <p:spPr>
          <a:xfrm>
            <a:off x="1097280" y="1795601"/>
            <a:ext cx="7891077" cy="45176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6B7C949-5AA3-4D28-AD14-05A32E58B13E}"/>
              </a:ext>
            </a:extLst>
          </p:cNvPr>
          <p:cNvSpPr txBox="1"/>
          <p:nvPr/>
        </p:nvSpPr>
        <p:spPr>
          <a:xfrm>
            <a:off x="8900809" y="2101175"/>
            <a:ext cx="2431914" cy="136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it-IT" dirty="0"/>
              <a:t>Jamming </a:t>
            </a:r>
            <a:r>
              <a:rPr lang="it-IT" dirty="0" err="1"/>
              <a:t>intensity</a:t>
            </a:r>
            <a:r>
              <a:rPr lang="it-IT" dirty="0"/>
              <a:t> = 5</a:t>
            </a:r>
          </a:p>
          <a:p>
            <a:pPr>
              <a:lnSpc>
                <a:spcPct val="250000"/>
              </a:lnSpc>
            </a:pPr>
            <a:r>
              <a:rPr lang="it-IT" dirty="0"/>
              <a:t>Numero Utenti = 16</a:t>
            </a:r>
          </a:p>
        </p:txBody>
      </p:sp>
    </p:spTree>
    <p:extLst>
      <p:ext uri="{BB962C8B-B14F-4D97-AF65-F5344CB8AC3E}">
        <p14:creationId xmlns:p14="http://schemas.microsoft.com/office/powerpoint/2010/main" val="14319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0C8CA-A8F0-49AC-AA3C-9EE08A17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A8AF4D-EC70-4D05-9B18-D8CFC048D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7084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Campioni audio utilizzati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F52288A-9C1E-4754-9348-E4892B39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59000"/>
              </p:ext>
            </p:extLst>
          </p:nvPr>
        </p:nvGraphicFramePr>
        <p:xfrm>
          <a:off x="1097280" y="2324948"/>
          <a:ext cx="8128000" cy="370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4534987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406814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9424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41900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8325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ysClr val="windowText" lastClr="000000"/>
                          </a:solidFill>
                        </a:rPr>
                        <a:t>Audio 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123291"/>
                  </a:ext>
                </a:extLst>
              </a:tr>
            </a:tbl>
          </a:graphicData>
        </a:graphic>
      </p:graphicFrame>
      <p:pic>
        <p:nvPicPr>
          <p:cNvPr id="5" name="audio_1">
            <a:hlinkClick r:id="" action="ppaction://media"/>
            <a:extLst>
              <a:ext uri="{FF2B5EF4-FFF2-40B4-BE49-F238E27FC236}">
                <a16:creationId xmlns:a16="http://schemas.microsoft.com/office/drawing/2014/main" id="{4BFA69C8-7C29-405E-8C40-9423E9BBB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88087" y="2941637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F6F95D7C-A265-41FE-A355-08147B25FD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02842" y="2941636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DDF53FB5-4FE4-4C30-AECB-F78D67F8FA4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17598" y="2941636"/>
            <a:ext cx="487363" cy="487363"/>
          </a:xfrm>
          <a:prstGeom prst="rect">
            <a:avLst/>
          </a:prstGeom>
        </p:spPr>
      </p:pic>
      <p:pic>
        <p:nvPicPr>
          <p:cNvPr id="8" name="audio_4">
            <a:hlinkClick r:id="" action="ppaction://media"/>
            <a:extLst>
              <a:ext uri="{FF2B5EF4-FFF2-40B4-BE49-F238E27FC236}">
                <a16:creationId xmlns:a16="http://schemas.microsoft.com/office/drawing/2014/main" id="{E7905FC2-C012-4BD0-9F2C-1BF2DF4C9F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97205" y="2941635"/>
            <a:ext cx="487363" cy="487363"/>
          </a:xfrm>
          <a:prstGeom prst="rect">
            <a:avLst/>
          </a:prstGeom>
        </p:spPr>
      </p:pic>
      <p:pic>
        <p:nvPicPr>
          <p:cNvPr id="9" name="audio_5">
            <a:hlinkClick r:id="" action="ppaction://media"/>
            <a:extLst>
              <a:ext uri="{FF2B5EF4-FFF2-40B4-BE49-F238E27FC236}">
                <a16:creationId xmlns:a16="http://schemas.microsoft.com/office/drawing/2014/main" id="{FDB11A3B-1DC3-425A-A0C6-FE4E16F71F8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76812" y="2941634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/>
              <p:nvPr/>
            </p:nvSpPr>
            <p:spPr>
              <a:xfrm>
                <a:off x="1097280" y="3725694"/>
                <a:ext cx="6470839" cy="233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Sperimentazioni</a:t>
                </a:r>
                <a:endParaRPr lang="it-IT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3 Utenti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15 - Senza Jamming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Utenti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Broadband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Utenti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Single-Tone Jammer - Jamming Intensity 7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5 Utenti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= 63 - Multi-Tone Jammer - Jamming Intensity 7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F6D059A-BE5B-4E20-B6B0-FAF2FCFE9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725694"/>
                <a:ext cx="6470839" cy="2339102"/>
              </a:xfrm>
              <a:prstGeom prst="rect">
                <a:avLst/>
              </a:prstGeom>
              <a:blipFill>
                <a:blip r:embed="rId13"/>
                <a:stretch>
                  <a:fillRect l="-943" t="-13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7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1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829427"/>
            <a:ext cx="832882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Audio 1                           Bit Error Rate 0.2505 – Symbol Error Rate 0.9819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2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Audio 3 				Bit Error Rate 0.2502 – Symbol Error Rate 0.9820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BABC7B19-A68E-4540-9788-BE5CDAA61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7" y="2915407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3 Utenti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15 - Senza Jamming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74874"/>
                <a:ext cx="4651767" cy="588110"/>
              </a:xfrm>
              <a:prstGeom prst="rect">
                <a:avLst/>
              </a:prstGeom>
              <a:blipFill>
                <a:blip r:embed="rId7"/>
                <a:stretch>
                  <a:fillRect l="-1966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6AA3F476-1D72-46D1-9299-3A803D31636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6" y="3763007"/>
            <a:ext cx="487363" cy="487363"/>
          </a:xfrm>
          <a:prstGeom prst="rect">
            <a:avLst/>
          </a:prstGeom>
        </p:spPr>
      </p:pic>
      <p:pic>
        <p:nvPicPr>
          <p:cNvPr id="7" name="audio_3">
            <a:hlinkClick r:id="" action="ppaction://media"/>
            <a:extLst>
              <a:ext uri="{FF2B5EF4-FFF2-40B4-BE49-F238E27FC236}">
                <a16:creationId xmlns:a16="http://schemas.microsoft.com/office/drawing/2014/main" id="{57397A68-4544-40F9-8CAB-23DB9AA1D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785" y="46950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693237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0.0065 – Symbol Error Rate 0.0985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0.0085 – Symbol Error Rate 0.1262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0.0066 – Symbol Error Rate 0.0998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0.0017 – Symbol Error Rate 0.0272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0086 – Symbol Error Rate 0.1278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Utenti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Broadband Jammer - Jamming Intensity 7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_1">
            <a:hlinkClick r:id="" action="ppaction://media"/>
            <a:extLst>
              <a:ext uri="{FF2B5EF4-FFF2-40B4-BE49-F238E27FC236}">
                <a16:creationId xmlns:a16="http://schemas.microsoft.com/office/drawing/2014/main" id="{18357AAA-B7E4-497D-972A-B2B65B539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2693237"/>
            <a:ext cx="487363" cy="487363"/>
          </a:xfrm>
          <a:prstGeom prst="rect">
            <a:avLst/>
          </a:prstGeom>
        </p:spPr>
      </p:pic>
      <p:pic>
        <p:nvPicPr>
          <p:cNvPr id="9" name="audio_2">
            <a:hlinkClick r:id="" action="ppaction://media"/>
            <a:extLst>
              <a:ext uri="{FF2B5EF4-FFF2-40B4-BE49-F238E27FC236}">
                <a16:creationId xmlns:a16="http://schemas.microsoft.com/office/drawing/2014/main" id="{279B0F4B-C8E2-4E95-B704-2342BECC55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3405021"/>
            <a:ext cx="487363" cy="487363"/>
          </a:xfrm>
          <a:prstGeom prst="rect">
            <a:avLst/>
          </a:prstGeom>
        </p:spPr>
      </p:pic>
      <p:pic>
        <p:nvPicPr>
          <p:cNvPr id="10" name="audio_3">
            <a:hlinkClick r:id="" action="ppaction://media"/>
            <a:extLst>
              <a:ext uri="{FF2B5EF4-FFF2-40B4-BE49-F238E27FC236}">
                <a16:creationId xmlns:a16="http://schemas.microsoft.com/office/drawing/2014/main" id="{4DD846DD-DE85-41CF-8E3D-A4BC581B19C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122350"/>
            <a:ext cx="487363" cy="487363"/>
          </a:xfrm>
          <a:prstGeom prst="rect">
            <a:avLst/>
          </a:prstGeom>
        </p:spPr>
      </p:pic>
      <p:pic>
        <p:nvPicPr>
          <p:cNvPr id="11" name="audio_4">
            <a:hlinkClick r:id="" action="ppaction://media"/>
            <a:extLst>
              <a:ext uri="{FF2B5EF4-FFF2-40B4-BE49-F238E27FC236}">
                <a16:creationId xmlns:a16="http://schemas.microsoft.com/office/drawing/2014/main" id="{E634A5DE-E1E8-4E47-89E2-292383CC007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4876156"/>
            <a:ext cx="487363" cy="487363"/>
          </a:xfrm>
          <a:prstGeom prst="rect">
            <a:avLst/>
          </a:prstGeom>
        </p:spPr>
      </p:pic>
      <p:pic>
        <p:nvPicPr>
          <p:cNvPr id="12" name="audio_5">
            <a:hlinkClick r:id="" action="ppaction://media"/>
            <a:extLst>
              <a:ext uri="{FF2B5EF4-FFF2-40B4-BE49-F238E27FC236}">
                <a16:creationId xmlns:a16="http://schemas.microsoft.com/office/drawing/2014/main" id="{01E48B50-A67D-4113-A2FC-36A69B1FD7E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8478" y="56299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6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32150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0.0022 – Symbol Error Rate 0.0350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0.0002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0.0001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 0000 – Symbol Error Rate 0.0001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Utenti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Multi-Tone Jammer - Jamming Intensity 7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77597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39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_1">
            <a:hlinkClick r:id="" action="ppaction://media"/>
            <a:extLst>
              <a:ext uri="{FF2B5EF4-FFF2-40B4-BE49-F238E27FC236}">
                <a16:creationId xmlns:a16="http://schemas.microsoft.com/office/drawing/2014/main" id="{76089F9B-ACF2-4C38-87A8-97213A81C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37014"/>
            <a:ext cx="487363" cy="487363"/>
          </a:xfrm>
          <a:prstGeom prst="rect">
            <a:avLst/>
          </a:prstGeom>
        </p:spPr>
      </p:pic>
      <p:pic>
        <p:nvPicPr>
          <p:cNvPr id="6" name="audio_2">
            <a:hlinkClick r:id="" action="ppaction://media"/>
            <a:extLst>
              <a:ext uri="{FF2B5EF4-FFF2-40B4-BE49-F238E27FC236}">
                <a16:creationId xmlns:a16="http://schemas.microsoft.com/office/drawing/2014/main" id="{829F30A2-F845-4697-A140-3A8E1450F9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3439070"/>
            <a:ext cx="487362" cy="487362"/>
          </a:xfrm>
          <a:prstGeom prst="rect">
            <a:avLst/>
          </a:prstGeom>
        </p:spPr>
      </p:pic>
      <p:pic>
        <p:nvPicPr>
          <p:cNvPr id="15" name="audio_3">
            <a:hlinkClick r:id="" action="ppaction://media"/>
            <a:extLst>
              <a:ext uri="{FF2B5EF4-FFF2-40B4-BE49-F238E27FC236}">
                <a16:creationId xmlns:a16="http://schemas.microsoft.com/office/drawing/2014/main" id="{33411EA4-097B-4BA0-9FA4-C7C5D2CF62B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4192875"/>
            <a:ext cx="487362" cy="487362"/>
          </a:xfrm>
          <a:prstGeom prst="rect">
            <a:avLst/>
          </a:prstGeom>
        </p:spPr>
      </p:pic>
      <p:pic>
        <p:nvPicPr>
          <p:cNvPr id="16" name="audio_4">
            <a:hlinkClick r:id="" action="ppaction://media"/>
            <a:extLst>
              <a:ext uri="{FF2B5EF4-FFF2-40B4-BE49-F238E27FC236}">
                <a16:creationId xmlns:a16="http://schemas.microsoft.com/office/drawing/2014/main" id="{FC37E20D-5177-4DDA-82C6-7B2C72582E7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95037" y="4836572"/>
            <a:ext cx="487362" cy="487363"/>
          </a:xfrm>
          <a:prstGeom prst="rect">
            <a:avLst/>
          </a:prstGeom>
        </p:spPr>
      </p:pic>
      <p:pic>
        <p:nvPicPr>
          <p:cNvPr id="17" name="audio_5">
            <a:hlinkClick r:id="" action="ppaction://media"/>
            <a:extLst>
              <a:ext uri="{FF2B5EF4-FFF2-40B4-BE49-F238E27FC236}">
                <a16:creationId xmlns:a16="http://schemas.microsoft.com/office/drawing/2014/main" id="{5614BE1D-BF58-40A7-9536-7A62263185E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7" y="564510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4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935EB8-D719-46F5-A69D-07BA25DC764D}"/>
              </a:ext>
            </a:extLst>
          </p:cNvPr>
          <p:cNvSpPr txBox="1"/>
          <p:nvPr/>
        </p:nvSpPr>
        <p:spPr>
          <a:xfrm>
            <a:off x="1097280" y="2751605"/>
            <a:ext cx="8328822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Audio 1                              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2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3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4 				Bit Error Rate 0.0000 – Symbol Error Rate 0.0000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dirty="0"/>
              <a:t>Audio 5 				Bit Error Rate 0.0000 – Symbol Error Rate 0.0000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/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400" dirty="0"/>
                  <a:t>5 Utenti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2400" dirty="0"/>
                  <a:t> = 63 - Single-Tone Jammer - Jamming Intensity 7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A1B019-8172-4AE8-9569-622A80A2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97052"/>
                <a:ext cx="8406643" cy="588110"/>
              </a:xfrm>
              <a:prstGeom prst="rect">
                <a:avLst/>
              </a:prstGeom>
              <a:blipFill>
                <a:blip r:embed="rId12"/>
                <a:stretch>
                  <a:fillRect l="-1088" b="-226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_1">
            <a:hlinkClick r:id="" action="ppaction://media"/>
            <a:extLst>
              <a:ext uri="{FF2B5EF4-FFF2-40B4-BE49-F238E27FC236}">
                <a16:creationId xmlns:a16="http://schemas.microsoft.com/office/drawing/2014/main" id="{89E78556-9825-476D-915A-96E216F4D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6" y="2751605"/>
            <a:ext cx="487363" cy="487362"/>
          </a:xfrm>
          <a:prstGeom prst="rect">
            <a:avLst/>
          </a:prstGeom>
        </p:spPr>
      </p:pic>
      <p:pic>
        <p:nvPicPr>
          <p:cNvPr id="8" name="audio_2">
            <a:hlinkClick r:id="" action="ppaction://media"/>
            <a:extLst>
              <a:ext uri="{FF2B5EF4-FFF2-40B4-BE49-F238E27FC236}">
                <a16:creationId xmlns:a16="http://schemas.microsoft.com/office/drawing/2014/main" id="{2ACE98C5-CD31-4F57-862B-7D828AEE96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3505410"/>
            <a:ext cx="487363" cy="487362"/>
          </a:xfrm>
          <a:prstGeom prst="rect">
            <a:avLst/>
          </a:prstGeom>
        </p:spPr>
      </p:pic>
      <p:pic>
        <p:nvPicPr>
          <p:cNvPr id="9" name="audio_3">
            <a:hlinkClick r:id="" action="ppaction://media"/>
            <a:extLst>
              <a:ext uri="{FF2B5EF4-FFF2-40B4-BE49-F238E27FC236}">
                <a16:creationId xmlns:a16="http://schemas.microsoft.com/office/drawing/2014/main" id="{9C85ADCF-792E-4D11-A2BD-3135B3C43A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4259215"/>
            <a:ext cx="487363" cy="487363"/>
          </a:xfrm>
          <a:prstGeom prst="rect">
            <a:avLst/>
          </a:prstGeom>
        </p:spPr>
      </p:pic>
      <p:pic>
        <p:nvPicPr>
          <p:cNvPr id="10" name="audio_4">
            <a:hlinkClick r:id="" action="ppaction://media"/>
            <a:extLst>
              <a:ext uri="{FF2B5EF4-FFF2-40B4-BE49-F238E27FC236}">
                <a16:creationId xmlns:a16="http://schemas.microsoft.com/office/drawing/2014/main" id="{09F201D3-AB13-4C1D-92CF-3D174CFC84D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5" y="4989248"/>
            <a:ext cx="487362" cy="487362"/>
          </a:xfrm>
          <a:prstGeom prst="rect">
            <a:avLst/>
          </a:prstGeom>
        </p:spPr>
      </p:pic>
      <p:pic>
        <p:nvPicPr>
          <p:cNvPr id="11" name="audio_5">
            <a:hlinkClick r:id="" action="ppaction://media"/>
            <a:extLst>
              <a:ext uri="{FF2B5EF4-FFF2-40B4-BE49-F238E27FC236}">
                <a16:creationId xmlns:a16="http://schemas.microsoft.com/office/drawing/2014/main" id="{12E057A5-A9CA-4602-9632-891799D2F36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2214" y="5609832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8B4A16E-0DA4-4D8F-8DA7-6E0574E26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0975"/>
          <a:stretch/>
        </p:blipFill>
        <p:spPr>
          <a:xfrm>
            <a:off x="7729283" y="2210887"/>
            <a:ext cx="3816804" cy="32898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299AAE-D9D2-4A1B-A310-51B02A45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Division Multiple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A4D8BA-8687-46C0-9843-BA5D1120D5BA}"/>
              </a:ext>
            </a:extLst>
          </p:cNvPr>
          <p:cNvSpPr txBox="1"/>
          <p:nvPr/>
        </p:nvSpPr>
        <p:spPr>
          <a:xfrm>
            <a:off x="1209870" y="1770083"/>
            <a:ext cx="716881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Protocollo di accesso multiplo a canale condiviso di comunicazione più diffuso nelle reti wireless.</a:t>
            </a:r>
          </a:p>
          <a:p>
            <a:endParaRPr lang="it-IT" dirty="0"/>
          </a:p>
          <a:p>
            <a:r>
              <a:rPr lang="it-IT" dirty="0"/>
              <a:t>Nasce in ambito militare per risolvere due problemi: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Limitare la possibilità di interferenze da parte del nemico (jamming)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Nascondere l’effettiva presenza di una comunicazione in corso</a:t>
            </a:r>
          </a:p>
          <a:p>
            <a:pPr marL="0" lvl="1"/>
            <a:endParaRPr lang="it-IT" dirty="0">
              <a:effectLst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/>
              <a:t>Utilizza </a:t>
            </a:r>
            <a:r>
              <a:rPr lang="it-IT" dirty="0">
                <a:effectLst/>
              </a:rPr>
              <a:t>una banda molto più larga di quella effettivamente necessaria per la trasmissione dell’informazione sorgente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Più utenti condividono simultaneamente la stessa banda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</a:rPr>
              <a:t>La distinzione tra utenti è effettuata grazie all’utilizzo di codici di modulazione “pseudo-random”</a:t>
            </a:r>
          </a:p>
          <a:p>
            <a:pPr marL="0" lvl="1"/>
            <a:endParaRPr lang="it-IT" dirty="0"/>
          </a:p>
          <a:p>
            <a:pPr marL="0" lvl="1"/>
            <a:r>
              <a:rPr lang="it-IT" dirty="0"/>
              <a:t>Tutto ciò si traduce nell’utilizzo della tecnica di trasmissione DSSS (Direct Sequence Spread-</a:t>
            </a:r>
            <a:r>
              <a:rPr lang="it-IT" dirty="0" err="1"/>
              <a:t>Spectrum</a:t>
            </a:r>
            <a:r>
              <a:rPr lang="it-IT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52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DF148C-60AF-480A-BD58-F7F5EE54F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Audio Transmission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51BC67-A45A-4022-8D6F-7A098DA00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4924" r="7636" b="4100"/>
          <a:stretch/>
        </p:blipFill>
        <p:spPr>
          <a:xfrm>
            <a:off x="1863255" y="1784742"/>
            <a:ext cx="8465489" cy="45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7607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C2E27B-F89C-4A55-9BD7-AFA8ADC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Queue Theory M/M/K</a:t>
            </a:r>
          </a:p>
        </p:txBody>
      </p:sp>
    </p:spTree>
    <p:extLst>
      <p:ext uri="{BB962C8B-B14F-4D97-AF65-F5344CB8AC3E}">
        <p14:creationId xmlns:p14="http://schemas.microsoft.com/office/powerpoint/2010/main" val="173395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57E8942-C3B4-4ABA-839A-64CDA513F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0"/>
          <a:stretch/>
        </p:blipFill>
        <p:spPr>
          <a:xfrm>
            <a:off x="8435901" y="1780159"/>
            <a:ext cx="2719779" cy="22307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4099F1-5D86-44B0-BE74-4B2005930ECD}"/>
              </a:ext>
            </a:extLst>
          </p:cNvPr>
          <p:cNvSpPr txBox="1"/>
          <p:nvPr/>
        </p:nvSpPr>
        <p:spPr>
          <a:xfrm>
            <a:off x="1167318" y="1887166"/>
            <a:ext cx="8046256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a single queueing station with multiple servers.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 arrive according to a Poisson process with rate </a:t>
            </a:r>
            <a:r>
              <a:rPr lang="el-GR" dirty="0"/>
              <a:t>λ</a:t>
            </a:r>
            <a:r>
              <a:rPr lang="it-IT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probability distribution of the service time is exponential with mean 1/μ sec.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A customer at the head of the queue is routed to any server that is available.</a:t>
            </a:r>
            <a:endParaRPr lang="en-US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4573D51-A3E6-4D10-A015-4929D17D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238" y="4631634"/>
            <a:ext cx="7381524" cy="9069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</p:spTree>
    <p:extLst>
      <p:ext uri="{BB962C8B-B14F-4D97-AF65-F5344CB8AC3E}">
        <p14:creationId xmlns:p14="http://schemas.microsoft.com/office/powerpoint/2010/main" val="14343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A3004-E6FE-4D3A-B899-16F2608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M/M/k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5588A5-A43A-4E9B-B538-057721D9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77" y="5222098"/>
            <a:ext cx="7518179" cy="1088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F7CC5D-7273-405F-8ECA-01A6D5FE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83" y="1868398"/>
            <a:ext cx="3201043" cy="920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E46CD05-CD0E-4DEA-A85B-5BD04B2E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026" y="1913612"/>
            <a:ext cx="1551751" cy="6847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60E3F85-2AEC-4385-8287-B7CDE7A09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83" y="2867724"/>
            <a:ext cx="4790670" cy="113767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23DDFF2-AD47-4FD3-A285-DD069FA54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504" y="4005397"/>
            <a:ext cx="2177478" cy="1088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/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probabilità</a:t>
                </a:r>
                <a:r>
                  <a:rPr lang="en-US" dirty="0"/>
                  <a:t> </a:t>
                </a:r>
                <a:r>
                  <a:rPr lang="en-US" dirty="0" err="1"/>
                  <a:t>che</a:t>
                </a:r>
                <a:r>
                  <a:rPr lang="en-US" dirty="0"/>
                  <a:t> ci </a:t>
                </a:r>
                <a:r>
                  <a:rPr lang="en-US" dirty="0" err="1"/>
                  <a:t>siano</a:t>
                </a:r>
                <a:r>
                  <a:rPr lang="en-US" dirty="0"/>
                  <a:t> zero customer </a:t>
                </a:r>
                <a:r>
                  <a:rPr lang="en-US" dirty="0" err="1"/>
                  <a:t>nel</a:t>
                </a:r>
                <a:r>
                  <a:rPr lang="en-US" dirty="0"/>
                  <a:t> </a:t>
                </a:r>
                <a:r>
                  <a:rPr lang="en-US" dirty="0" err="1"/>
                  <a:t>sistema</a:t>
                </a:r>
                <a:endParaRPr lang="en-US" dirty="0"/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probabilità</a:t>
                </a:r>
                <a:r>
                  <a:rPr lang="en-US" dirty="0"/>
                  <a:t> di </a:t>
                </a:r>
                <a:r>
                  <a:rPr lang="en-US" dirty="0" err="1"/>
                  <a:t>trovare</a:t>
                </a:r>
                <a:r>
                  <a:rPr lang="en-US" dirty="0"/>
                  <a:t> tutti </a:t>
                </a:r>
                <a:r>
                  <a:rPr lang="en-US" dirty="0" err="1"/>
                  <a:t>i</a:t>
                </a:r>
                <a:r>
                  <a:rPr lang="en-US" dirty="0"/>
                  <a:t> server </a:t>
                </a:r>
                <a:r>
                  <a:rPr lang="en-US" dirty="0" err="1"/>
                  <a:t>occupati</a:t>
                </a:r>
                <a:endParaRPr lang="en-US" dirty="0"/>
              </a:p>
              <a:p>
                <a:pPr marL="285750" indent="-285750">
                  <a:lnSpc>
                    <a:spcPct val="4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numero</a:t>
                </a:r>
                <a:r>
                  <a:rPr lang="en-US" dirty="0"/>
                  <a:t> medio di customers </a:t>
                </a:r>
                <a:r>
                  <a:rPr lang="en-US" dirty="0" err="1"/>
                  <a:t>che</a:t>
                </a:r>
                <a:r>
                  <a:rPr lang="en-US" dirty="0"/>
                  <a:t> </a:t>
                </a:r>
                <a:r>
                  <a:rPr lang="en-US" dirty="0" err="1"/>
                  <a:t>aspettano</a:t>
                </a:r>
                <a:r>
                  <a:rPr lang="en-US" dirty="0"/>
                  <a:t> in coda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93B93F4-67FC-4446-BEB7-22852FD35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543463"/>
                <a:ext cx="6001966" cy="4403770"/>
              </a:xfrm>
              <a:prstGeom prst="rect">
                <a:avLst/>
              </a:prstGeom>
              <a:blipFill>
                <a:blip r:embed="rId7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07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7B8F4C-C0E5-41F8-AA4A-7B08D46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70DF32-9655-4BC3-B4E6-BD56FEEE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t="5257" r="7554" b="5421"/>
          <a:stretch/>
        </p:blipFill>
        <p:spPr>
          <a:xfrm>
            <a:off x="1097279" y="1887166"/>
            <a:ext cx="8126213" cy="423533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D30695-F028-414A-AFF3-D4BF1898B453}"/>
              </a:ext>
            </a:extLst>
          </p:cNvPr>
          <p:cNvSpPr txBox="1"/>
          <p:nvPr/>
        </p:nvSpPr>
        <p:spPr>
          <a:xfrm>
            <a:off x="9292453" y="2223405"/>
            <a:ext cx="268356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Ripetizioni = 1000</a:t>
            </a:r>
          </a:p>
          <a:p>
            <a:pPr>
              <a:lnSpc>
                <a:spcPct val="150000"/>
              </a:lnSpc>
            </a:pPr>
            <a:r>
              <a:rPr lang="it-IT" dirty="0"/>
              <a:t>Pacchetti = 10000</a:t>
            </a:r>
          </a:p>
          <a:p>
            <a:pPr>
              <a:lnSpc>
                <a:spcPct val="150000"/>
              </a:lnSpc>
            </a:pPr>
            <a:r>
              <a:rPr lang="it-IT" dirty="0"/>
              <a:t>Server = 5</a:t>
            </a:r>
          </a:p>
        </p:txBody>
      </p:sp>
    </p:spTree>
    <p:extLst>
      <p:ext uri="{BB962C8B-B14F-4D97-AF65-F5344CB8AC3E}">
        <p14:creationId xmlns:p14="http://schemas.microsoft.com/office/powerpoint/2010/main" val="43793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7B8F4C-C0E5-41F8-AA4A-7B08D46B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70DF32-9655-4BC3-B4E6-BD56FEEED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t="5257" r="7554" b="5421"/>
          <a:stretch/>
        </p:blipFill>
        <p:spPr>
          <a:xfrm>
            <a:off x="1097279" y="1887166"/>
            <a:ext cx="8126213" cy="423533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D30695-F028-414A-AFF3-D4BF1898B453}"/>
              </a:ext>
            </a:extLst>
          </p:cNvPr>
          <p:cNvSpPr txBox="1"/>
          <p:nvPr/>
        </p:nvSpPr>
        <p:spPr>
          <a:xfrm>
            <a:off x="9292453" y="2223405"/>
            <a:ext cx="268356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Ripetizioni = 1000</a:t>
            </a:r>
          </a:p>
          <a:p>
            <a:pPr>
              <a:lnSpc>
                <a:spcPct val="150000"/>
              </a:lnSpc>
            </a:pPr>
            <a:r>
              <a:rPr lang="it-IT" dirty="0"/>
              <a:t>Pacchetti = 10000</a:t>
            </a:r>
          </a:p>
          <a:p>
            <a:pPr>
              <a:lnSpc>
                <a:spcPct val="150000"/>
              </a:lnSpc>
            </a:pPr>
            <a:r>
              <a:rPr lang="it-IT" dirty="0"/>
              <a:t>Server = 5</a:t>
            </a:r>
          </a:p>
        </p:txBody>
      </p:sp>
    </p:spTree>
    <p:extLst>
      <p:ext uri="{BB962C8B-B14F-4D97-AF65-F5344CB8AC3E}">
        <p14:creationId xmlns:p14="http://schemas.microsoft.com/office/powerpoint/2010/main" val="47163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FE635C-C432-47DA-AEAB-A593345CB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BF3D3-2448-4FF3-B57B-852CB3B85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40C66D-4F1C-4AC9-9214-C9E6DA54A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DB4C54-2EDE-42F5-A7EC-CF2E3EDC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05851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7E429-CCE9-4128-98BC-43188DF8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Direct Sequence Spread-</a:t>
            </a:r>
            <a:r>
              <a:rPr lang="it-IT" dirty="0" err="1"/>
              <a:t>Spectrum</a:t>
            </a:r>
            <a:endParaRPr lang="it-IT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BD3A804-DA0A-4E68-96F2-EC09B9001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28" y="2504285"/>
            <a:ext cx="2665749" cy="303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B165D39B-1E0F-44B2-9EA6-50227731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37" y="2118472"/>
            <a:ext cx="3174089" cy="319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/>
              <p:nvPr/>
            </p:nvSpPr>
            <p:spPr>
              <a:xfrm>
                <a:off x="1097280" y="1937574"/>
                <a:ext cx="4856048" cy="417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La </a:t>
                </a:r>
                <a:r>
                  <a:rPr lang="en-US" dirty="0" err="1"/>
                  <a:t>banda</a:t>
                </a:r>
                <a:r>
                  <a:rPr lang="en-US" dirty="0"/>
                  <a:t> di un </a:t>
                </a:r>
                <a:r>
                  <a:rPr lang="en-US" dirty="0" err="1"/>
                  <a:t>segnale</a:t>
                </a:r>
                <a:r>
                  <a:rPr lang="en-US" dirty="0"/>
                  <a:t> spread-spectrum è molto </a:t>
                </a:r>
                <a:r>
                  <a:rPr lang="en-US" dirty="0" err="1"/>
                  <a:t>più</a:t>
                </a:r>
                <a:r>
                  <a:rPr lang="en-US" dirty="0"/>
                  <a:t> </a:t>
                </a:r>
                <a:r>
                  <a:rPr lang="en-US" dirty="0" err="1"/>
                  <a:t>larga</a:t>
                </a:r>
                <a:r>
                  <a:rPr lang="en-US" dirty="0"/>
                  <a:t> rispetto </a:t>
                </a:r>
                <a:r>
                  <a:rPr lang="en-US" dirty="0" err="1"/>
                  <a:t>alla</a:t>
                </a:r>
                <a:r>
                  <a:rPr lang="en-US" dirty="0"/>
                  <a:t> </a:t>
                </a:r>
                <a:r>
                  <a:rPr lang="en-US" dirty="0" err="1"/>
                  <a:t>banda</a:t>
                </a:r>
                <a:r>
                  <a:rPr lang="en-US" dirty="0"/>
                  <a:t> del </a:t>
                </a:r>
                <a:r>
                  <a:rPr lang="en-US" dirty="0" err="1"/>
                  <a:t>segnale</a:t>
                </a:r>
                <a:r>
                  <a:rPr lang="en-US" dirty="0"/>
                  <a:t> </a:t>
                </a:r>
                <a:r>
                  <a:rPr lang="en-US" dirty="0" err="1"/>
                  <a:t>originario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dirty="0" err="1"/>
                  <a:t>L’incremento</a:t>
                </a:r>
                <a:r>
                  <a:rPr lang="en-US" dirty="0"/>
                  <a:t> di </a:t>
                </a:r>
                <a:r>
                  <a:rPr lang="en-US" dirty="0" err="1"/>
                  <a:t>banda</a:t>
                </a:r>
                <a:r>
                  <a:rPr lang="en-US" dirty="0"/>
                  <a:t> è </a:t>
                </a:r>
                <a:r>
                  <a:rPr lang="en-US" dirty="0" err="1"/>
                  <a:t>dato</a:t>
                </a:r>
                <a:r>
                  <a:rPr lang="en-US" dirty="0"/>
                  <a:t> dal </a:t>
                </a:r>
                <a:r>
                  <a:rPr lang="en-US" dirty="0" err="1"/>
                  <a:t>fattore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detto</a:t>
                </a:r>
                <a:r>
                  <a:rPr lang="en-US" dirty="0"/>
                  <a:t> </a:t>
                </a:r>
                <a:r>
                  <a:rPr lang="en-US" i="1" dirty="0"/>
                  <a:t>processing gain</a:t>
                </a:r>
                <a:r>
                  <a:rPr lang="en-US" dirty="0"/>
                  <a:t>, con:</a:t>
                </a: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banda</a:t>
                </a:r>
                <a:r>
                  <a:rPr lang="en-US" dirty="0"/>
                  <a:t> del </a:t>
                </a:r>
                <a:r>
                  <a:rPr lang="en-US" dirty="0" err="1"/>
                  <a:t>segnale</a:t>
                </a:r>
                <a:r>
                  <a:rPr lang="en-US" dirty="0"/>
                  <a:t> </a:t>
                </a:r>
                <a:r>
                  <a:rPr lang="en-US" dirty="0" err="1"/>
                  <a:t>spreaded</a:t>
                </a:r>
                <a:endParaRPr lang="en-US" dirty="0"/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banda</a:t>
                </a:r>
                <a:r>
                  <a:rPr lang="en-US" dirty="0"/>
                  <a:t> del </a:t>
                </a:r>
                <a:r>
                  <a:rPr lang="en-US" dirty="0" err="1"/>
                  <a:t>segnale</a:t>
                </a:r>
                <a:r>
                  <a:rPr lang="en-US" dirty="0"/>
                  <a:t> </a:t>
                </a:r>
                <a:r>
                  <a:rPr lang="en-US" dirty="0" err="1"/>
                  <a:t>originario</a:t>
                </a:r>
                <a:endParaRPr lang="en-US" dirty="0"/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lvl="1">
                  <a:lnSpc>
                    <a:spcPct val="130000"/>
                  </a:lnSpc>
                </a:pPr>
                <a:r>
                  <a:rPr lang="en-US" dirty="0" err="1"/>
                  <a:t>Questo</a:t>
                </a:r>
                <a:r>
                  <a:rPr lang="en-US" dirty="0"/>
                  <a:t> spreading è </a:t>
                </a:r>
                <a:r>
                  <a:rPr lang="en-US" dirty="0" err="1"/>
                  <a:t>realizzato</a:t>
                </a:r>
                <a:r>
                  <a:rPr lang="en-US" dirty="0"/>
                  <a:t> per mezzo </a:t>
                </a:r>
                <a:r>
                  <a:rPr lang="en-US" dirty="0" err="1"/>
                  <a:t>della</a:t>
                </a:r>
                <a:r>
                  <a:rPr lang="en-US" dirty="0"/>
                  <a:t> </a:t>
                </a:r>
                <a:r>
                  <a:rPr lang="en-US" dirty="0" err="1"/>
                  <a:t>moltiplicazione</a:t>
                </a:r>
                <a:r>
                  <a:rPr lang="en-US" dirty="0"/>
                  <a:t> del </a:t>
                </a:r>
                <a:r>
                  <a:rPr lang="en-US" dirty="0" err="1"/>
                  <a:t>segnale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per un </a:t>
                </a:r>
                <a:r>
                  <a:rPr lang="en-US" dirty="0" err="1"/>
                  <a:t>codice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di </a:t>
                </a:r>
                <a:r>
                  <a:rPr lang="en-US" dirty="0" err="1"/>
                  <a:t>banda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1F4553-2593-4E7B-BAD1-2AC5D61F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37574"/>
                <a:ext cx="4856048" cy="4172874"/>
              </a:xfrm>
              <a:prstGeom prst="rect">
                <a:avLst/>
              </a:prstGeom>
              <a:blipFill>
                <a:blip r:embed="rId4"/>
                <a:stretch>
                  <a:fillRect l="-1004" b="-14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6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A1F13-9AA9-4CE9-AB72-23A7B35F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Generation and PN-</a:t>
            </a:r>
            <a:r>
              <a:rPr lang="it-IT" dirty="0" err="1"/>
              <a:t>Sequences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2DBC79-87A5-4FE9-9533-7A7CBBC1C51A}"/>
              </a:ext>
            </a:extLst>
          </p:cNvPr>
          <p:cNvSpPr txBox="1"/>
          <p:nvPr/>
        </p:nvSpPr>
        <p:spPr>
          <a:xfrm>
            <a:off x="1199119" y="1940765"/>
            <a:ext cx="7522067" cy="439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it-IT" b="0" i="0" dirty="0">
                <a:solidFill>
                  <a:srgbClr val="000000"/>
                </a:solidFill>
                <a:effectLst/>
              </a:rPr>
              <a:t>Proprietà: 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Sequenza costituita da due livelli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Alta </a:t>
            </a:r>
            <a:r>
              <a:rPr lang="it-IT" b="0" i="0" dirty="0">
                <a:solidFill>
                  <a:srgbClr val="000000"/>
                </a:solidFill>
                <a:effectLst/>
              </a:rPr>
              <a:t>auto-correlazione in modo da essere identificato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Bassa cross-correlazione per avere più utenti nel sistema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Bilanciato ovvero la differenza tra 1 e 0 deve essere minima </a:t>
            </a:r>
          </a:p>
          <a:p>
            <a:pPr algn="l">
              <a:lnSpc>
                <a:spcPct val="120000"/>
              </a:lnSpc>
            </a:pPr>
            <a:endParaRPr lang="it-IT" dirty="0">
              <a:solidFill>
                <a:srgbClr val="00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it-IT" b="0" i="0" dirty="0">
                <a:solidFill>
                  <a:srgbClr val="000000"/>
                </a:solidFill>
                <a:effectLst/>
              </a:rPr>
              <a:t>Si distinguono due tipologie di codici: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Codici ortogonali: Walsh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Codici non-ortogonali (Long Shift Register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r>
              <a:rPr lang="it-IT" b="0" i="0" dirty="0">
                <a:solidFill>
                  <a:srgbClr val="000000"/>
                </a:solidFill>
                <a:effectLst/>
              </a:rPr>
              <a:t>):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M-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Sequences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Gold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000000"/>
                </a:solidFill>
                <a:effectLst/>
              </a:rPr>
              <a:t>Kasami</a:t>
            </a:r>
            <a:r>
              <a:rPr lang="it-IT" b="0" i="0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</a:rPr>
              <a:t>Codes</a:t>
            </a:r>
            <a:endParaRPr lang="it-IT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A8AA2B2-6B1C-41E5-B2D0-4A048943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448" y="2439955"/>
            <a:ext cx="3546433" cy="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436DE-168E-418E-B046-2AD23557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M-</a:t>
            </a:r>
            <a:r>
              <a:rPr lang="it-IT" dirty="0" err="1"/>
              <a:t>Sequences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E042A3-EF9E-4C7D-828C-5B713B401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4"/>
          <a:stretch/>
        </p:blipFill>
        <p:spPr>
          <a:xfrm>
            <a:off x="1097280" y="1968760"/>
            <a:ext cx="3955457" cy="37756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F6D152-B790-44A7-83E2-F95B3EB41730}"/>
              </a:ext>
            </a:extLst>
          </p:cNvPr>
          <p:cNvSpPr txBox="1"/>
          <p:nvPr/>
        </p:nvSpPr>
        <p:spPr>
          <a:xfrm>
            <a:off x="5543005" y="2464214"/>
            <a:ext cx="614887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Implementate tramite LFSR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Si utilizzano polinomi primitivi di grado </a:t>
            </a:r>
            <a:r>
              <a:rPr lang="it-IT" i="1" dirty="0"/>
              <a:t>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Condizione iniziale definita da un vettore di zeri tranne l’ultimo elemento [0 0 0 ... 0 1]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Le sequenze generate sono di lunghezza </a:t>
            </a:r>
            <a:r>
              <a:rPr lang="it-IT" i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2539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F30F877-3DFF-4A0F-9429-7BAF5D00C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930" r="7396" b="5679"/>
          <a:stretch/>
        </p:blipFill>
        <p:spPr>
          <a:xfrm>
            <a:off x="768451" y="1896894"/>
            <a:ext cx="10716057" cy="43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5D81A4-DECF-4003-BB69-C746D89DC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3864" r="7208" b="66402"/>
          <a:stretch/>
        </p:blipFill>
        <p:spPr>
          <a:xfrm>
            <a:off x="1097280" y="1994170"/>
            <a:ext cx="9961124" cy="178989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EA816A-9EFE-4306-A8FD-AAF36934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63817" r="8166" b="6449"/>
          <a:stretch/>
        </p:blipFill>
        <p:spPr>
          <a:xfrm>
            <a:off x="1013305" y="4040870"/>
            <a:ext cx="9961124" cy="178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E07E0-27EC-4832-8046-9D913496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CDMA Transmission </a:t>
            </a:r>
            <a:r>
              <a:rPr lang="it-IT" dirty="0" err="1"/>
              <a:t>Simulation</a:t>
            </a:r>
            <a:r>
              <a:rPr lang="it-IT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FE3B05-D6BD-48B9-87FE-C56C5F99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3889" r="7474" b="37152"/>
          <a:stretch/>
        </p:blipFill>
        <p:spPr>
          <a:xfrm>
            <a:off x="1009572" y="1978091"/>
            <a:ext cx="10146108" cy="40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1076</Words>
  <Application>Microsoft Office PowerPoint</Application>
  <PresentationFormat>Widescreen</PresentationFormat>
  <Paragraphs>166</Paragraphs>
  <Slides>36</Slides>
  <Notes>0</Notes>
  <HiddenSlides>0</HiddenSlides>
  <MMClips>23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Retrospettivo</vt:lpstr>
      <vt:lpstr>CDMA Transmission  Jamming Queue Theory</vt:lpstr>
      <vt:lpstr>Agenda</vt:lpstr>
      <vt:lpstr>Code Division Multiple Access</vt:lpstr>
      <vt:lpstr>Direct Sequence Spread-Spectrum</vt:lpstr>
      <vt:lpstr>Code Generation and PN-Sequences</vt:lpstr>
      <vt:lpstr>M-Sequences</vt:lpstr>
      <vt:lpstr>Single CDMA Transmission Simulation </vt:lpstr>
      <vt:lpstr>Single CDMA Transmission Simulation </vt:lpstr>
      <vt:lpstr>Single CDMA Transmission Simulation </vt:lpstr>
      <vt:lpstr>BER varying L_c  and #Users</vt:lpstr>
      <vt:lpstr>BER varying E_b/N_0 and #Users</vt:lpstr>
      <vt:lpstr>BER varying E_b/N_0 and L_c</vt:lpstr>
      <vt:lpstr>Jamming</vt:lpstr>
      <vt:lpstr>Broadband Jammer</vt:lpstr>
      <vt:lpstr>Single Tone Jammer</vt:lpstr>
      <vt:lpstr>Multi Tone Jammer</vt:lpstr>
      <vt:lpstr>Single CDMA Transmission with Jamming </vt:lpstr>
      <vt:lpstr>Single CDMA Transmission with Jamming  </vt:lpstr>
      <vt:lpstr>Single CDMA Transmission with Jamming </vt:lpstr>
      <vt:lpstr>Single CDMA Transmission with Jamming </vt:lpstr>
      <vt:lpstr>Single CDMA Transmission with Jamming </vt:lpstr>
      <vt:lpstr>BER varying Jamming Intensity and Type</vt:lpstr>
      <vt:lpstr>BER varying Jamming Type and #User</vt:lpstr>
      <vt:lpstr>BER varying Jamming Type and E_b/N_0 </vt:lpstr>
      <vt:lpstr>Audio Transmission</vt:lpstr>
      <vt:lpstr>Audio Transmission</vt:lpstr>
      <vt:lpstr>Audio Transmission</vt:lpstr>
      <vt:lpstr>Audio Transmission</vt:lpstr>
      <vt:lpstr>Audio Transmission</vt:lpstr>
      <vt:lpstr>Audio Transmission</vt:lpstr>
      <vt:lpstr>Queue Theory M/M/K</vt:lpstr>
      <vt:lpstr>M/M/k</vt:lpstr>
      <vt:lpstr>M/M/k</vt:lpstr>
      <vt:lpstr>Simulation</vt:lpstr>
      <vt:lpstr>Simulation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CDMA Transmission  Jamming Queue Theory</dc:title>
  <dc:creator>Bartolomeo Elia</dc:creator>
  <cp:lastModifiedBy>Bartolomeo Elia</cp:lastModifiedBy>
  <cp:revision>3</cp:revision>
  <dcterms:created xsi:type="dcterms:W3CDTF">2020-11-01T10:33:11Z</dcterms:created>
  <dcterms:modified xsi:type="dcterms:W3CDTF">2020-11-01T15:27:56Z</dcterms:modified>
</cp:coreProperties>
</file>